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32404050" cy="43205400"/>
  <p:notesSz cx="6858000" cy="9144000"/>
  <p:defaultTextStyle>
    <a:defPPr>
      <a:defRPr lang="zh-CN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1430"/>
    <a:srgbClr val="10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" d="100"/>
          <a:sy n="10" d="100"/>
        </p:scale>
        <p:origin x="2731" y="346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1C3A9-DC9F-4D03-BFC4-93437B4C0770}" type="datetimeFigureOut">
              <a:rPr lang="zh-CN" altLang="en-US" smtClean="0"/>
              <a:t>2023/6/28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96EA0-6442-486A-A6D2-2ECC9613EA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9356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96EA0-6442-486A-A6D2-2ECC9613EA3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6804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296EA0-6442-486A-A6D2-2ECC9613EA3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3082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2023/6/28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036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2023/6/28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171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2023/6/28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818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2023/6/28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031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2023/6/28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723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2023/6/28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1284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2023/6/28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326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2023/6/28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126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2023/6/28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40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2023/6/28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171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971AA-40A3-45A6-BA35-17E1BAE91971}" type="datetimeFigureOut">
              <a:rPr lang="zh-CN" altLang="en-US" smtClean="0"/>
              <a:t>2023/6/28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03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971AA-40A3-45A6-BA35-17E1BAE91971}" type="datetimeFigureOut">
              <a:rPr lang="zh-CN" altLang="en-US" smtClean="0"/>
              <a:t>2023/6/28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E7474-67AB-4C65-9CC2-A4CCA6CD8A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782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-71783" y="40544424"/>
            <a:ext cx="14236690" cy="266097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highlight>
                <a:srgbClr val="FF0000"/>
              </a:highlight>
            </a:endParaRPr>
          </a:p>
        </p:txBody>
      </p:sp>
      <p:sp>
        <p:nvSpPr>
          <p:cNvPr id="3" name="直角三角形 2">
            <a:extLst>
              <a:ext uri="{FF2B5EF4-FFF2-40B4-BE49-F238E27FC236}">
                <a16:creationId xmlns:a16="http://schemas.microsoft.com/office/drawing/2014/main" id="{42835749-81AD-4156-AE20-4B9D34775C12}"/>
              </a:ext>
            </a:extLst>
          </p:cNvPr>
          <p:cNvSpPr/>
          <p:nvPr/>
        </p:nvSpPr>
        <p:spPr>
          <a:xfrm rot="10800000">
            <a:off x="11772873" y="40482737"/>
            <a:ext cx="2392034" cy="2723021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76489" y="3096644"/>
            <a:ext cx="27543443" cy="3462175"/>
          </a:xfrm>
          <a:ln>
            <a:noFill/>
          </a:ln>
        </p:spPr>
        <p:txBody>
          <a:bodyPr>
            <a:normAutofit/>
          </a:bodyPr>
          <a:lstStyle/>
          <a:p>
            <a:r>
              <a:rPr lang="zh-CN" altLang="en-US" sz="15000" dirty="0"/>
              <a:t>题目</a:t>
            </a:r>
          </a:p>
        </p:txBody>
      </p:sp>
      <p:sp>
        <p:nvSpPr>
          <p:cNvPr id="5" name="标题 3"/>
          <p:cNvSpPr txBox="1">
            <a:spLocks/>
          </p:cNvSpPr>
          <p:nvPr/>
        </p:nvSpPr>
        <p:spPr>
          <a:xfrm>
            <a:off x="4536729" y="5904956"/>
            <a:ext cx="24483060" cy="2286016"/>
          </a:xfrm>
          <a:prstGeom prst="rect">
            <a:avLst/>
          </a:prstGeom>
        </p:spPr>
        <p:txBody>
          <a:bodyPr vert="horz" lIns="432054" tIns="216027" rIns="432054" bIns="216027" rtlCol="0" anchor="b" anchorCtr="0">
            <a:noAutofit/>
          </a:bodyPr>
          <a:lstStyle>
            <a:lvl1pPr algn="ctr" defTabSz="4320540" rtl="0" eaLnBrk="1" latinLnBrk="0" hangingPunct="1">
              <a:spcBef>
                <a:spcPct val="0"/>
              </a:spcBef>
              <a:buNone/>
              <a:defRPr sz="20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7200" dirty="0"/>
              <a:t>作者</a:t>
            </a:r>
            <a:r>
              <a:rPr lang="en-US" sz="7200" baseline="30000" dirty="0"/>
              <a:t>1</a:t>
            </a:r>
            <a:r>
              <a:rPr lang="en-US" sz="7200" dirty="0"/>
              <a:t>,…… </a:t>
            </a:r>
            <a:r>
              <a:rPr lang="zh-CN" altLang="en-US" sz="7200" dirty="0"/>
              <a:t>通讯作者</a:t>
            </a:r>
            <a:r>
              <a:rPr lang="en-US" sz="7200" baseline="30000" dirty="0"/>
              <a:t>2*</a:t>
            </a:r>
            <a:br>
              <a:rPr lang="zh-CN" altLang="en-US" sz="7200" dirty="0"/>
            </a:br>
            <a:r>
              <a:rPr lang="en-US" sz="7200" dirty="0"/>
              <a:t>1. </a:t>
            </a:r>
            <a:r>
              <a:rPr lang="zh-CN" altLang="en-US" sz="7200" dirty="0"/>
              <a:t>单位，城市，邮编；</a:t>
            </a:r>
            <a:r>
              <a:rPr lang="en-US" altLang="zh-CN" sz="7200" dirty="0"/>
              <a:t>2.</a:t>
            </a:r>
            <a:r>
              <a:rPr lang="zh-CN" altLang="en-US" sz="7200" dirty="0"/>
              <a:t> 单位，城市，邮编</a:t>
            </a:r>
          </a:p>
        </p:txBody>
      </p:sp>
      <p:sp>
        <p:nvSpPr>
          <p:cNvPr id="6" name="副标题 2"/>
          <p:cNvSpPr txBox="1">
            <a:spLocks/>
          </p:cNvSpPr>
          <p:nvPr/>
        </p:nvSpPr>
        <p:spPr>
          <a:xfrm>
            <a:off x="1008337" y="9038101"/>
            <a:ext cx="30531392" cy="315203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432054" tIns="216027" rIns="432054" bIns="216027" rtlCol="0">
            <a:normAutofit/>
          </a:bodyPr>
          <a:lstStyle>
            <a:lvl1pPr marL="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2054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8081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64108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80135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6162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12189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28216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9600" b="1" dirty="0">
                <a:solidFill>
                  <a:schemeClr val="tx1"/>
                </a:solidFill>
              </a:rPr>
              <a:t>摘要</a:t>
            </a:r>
            <a:endParaRPr lang="en-US" altLang="zh-CN" sz="9600" b="1" dirty="0">
              <a:solidFill>
                <a:schemeClr val="tx1"/>
              </a:solidFill>
            </a:endParaRPr>
          </a:p>
          <a:p>
            <a:pPr algn="l"/>
            <a:endParaRPr lang="en-US" altLang="zh-CN" sz="9600" dirty="0">
              <a:solidFill>
                <a:schemeClr val="tx1"/>
              </a:solidFill>
            </a:endParaRPr>
          </a:p>
          <a:p>
            <a:pPr algn="l"/>
            <a:r>
              <a:rPr lang="zh-CN" altLang="en-US" sz="9600" dirty="0">
                <a:solidFill>
                  <a:schemeClr val="tx1"/>
                </a:solidFill>
              </a:rPr>
              <a:t>研究目的、</a:t>
            </a:r>
            <a:endParaRPr lang="en-US" altLang="zh-CN" sz="9600" dirty="0">
              <a:solidFill>
                <a:schemeClr val="tx1"/>
              </a:solidFill>
            </a:endParaRPr>
          </a:p>
          <a:p>
            <a:pPr algn="l"/>
            <a:r>
              <a:rPr lang="zh-CN" altLang="en-US" sz="9600" dirty="0">
                <a:solidFill>
                  <a:schemeClr val="tx1"/>
                </a:solidFill>
              </a:rPr>
              <a:t>方法、</a:t>
            </a:r>
            <a:endParaRPr lang="en-US" altLang="zh-CN" sz="9600" dirty="0">
              <a:solidFill>
                <a:schemeClr val="tx1"/>
              </a:solidFill>
            </a:endParaRPr>
          </a:p>
          <a:p>
            <a:pPr algn="l"/>
            <a:r>
              <a:rPr lang="zh-CN" altLang="en-US" sz="9600" dirty="0">
                <a:solidFill>
                  <a:schemeClr val="tx1"/>
                </a:solidFill>
              </a:rPr>
              <a:t>结果（图）</a:t>
            </a:r>
            <a:endParaRPr lang="en-US" altLang="zh-CN" sz="9600" dirty="0">
              <a:solidFill>
                <a:schemeClr val="tx1"/>
              </a:solidFill>
            </a:endParaRPr>
          </a:p>
          <a:p>
            <a:pPr algn="l"/>
            <a:r>
              <a:rPr lang="zh-CN" altLang="en-US" sz="9600" dirty="0">
                <a:solidFill>
                  <a:schemeClr val="tx1"/>
                </a:solidFill>
              </a:rPr>
              <a:t>和结论</a:t>
            </a:r>
            <a:endParaRPr lang="en-US" altLang="zh-CN" sz="9600" dirty="0">
              <a:solidFill>
                <a:schemeClr val="tx1"/>
              </a:solidFill>
            </a:endParaRPr>
          </a:p>
          <a:p>
            <a:pPr algn="l"/>
            <a:endParaRPr lang="en-US" altLang="zh-CN" sz="9600" dirty="0">
              <a:solidFill>
                <a:schemeClr val="tx1"/>
              </a:solidFill>
            </a:endParaRPr>
          </a:p>
          <a:p>
            <a:pPr algn="l"/>
            <a:endParaRPr lang="en-US" altLang="zh-CN" sz="9600" dirty="0">
              <a:solidFill>
                <a:schemeClr val="tx1"/>
              </a:solidFill>
            </a:endParaRPr>
          </a:p>
          <a:p>
            <a:pPr algn="l"/>
            <a:endParaRPr lang="en-US" altLang="zh-CN" sz="9600" dirty="0">
              <a:solidFill>
                <a:schemeClr val="tx1"/>
              </a:solidFill>
            </a:endParaRPr>
          </a:p>
          <a:p>
            <a:pPr algn="l"/>
            <a:endParaRPr lang="en-US" altLang="zh-CN" sz="9600" dirty="0">
              <a:solidFill>
                <a:schemeClr val="tx1"/>
              </a:solidFill>
            </a:endParaRPr>
          </a:p>
          <a:p>
            <a:pPr algn="l"/>
            <a:endParaRPr lang="en-US" altLang="zh-CN" sz="9600" dirty="0">
              <a:solidFill>
                <a:schemeClr val="tx1"/>
              </a:solidFill>
            </a:endParaRPr>
          </a:p>
          <a:p>
            <a:pPr algn="l"/>
            <a:endParaRPr lang="en-US" altLang="zh-CN" sz="9600" dirty="0">
              <a:solidFill>
                <a:schemeClr val="tx1"/>
              </a:solidFill>
            </a:endParaRPr>
          </a:p>
          <a:p>
            <a:pPr algn="l"/>
            <a:endParaRPr lang="en-US" altLang="zh-CN" sz="9600" dirty="0">
              <a:solidFill>
                <a:schemeClr val="tx1"/>
              </a:solidFill>
            </a:endParaRPr>
          </a:p>
          <a:p>
            <a:pPr algn="l"/>
            <a:endParaRPr lang="en-US" altLang="zh-CN" sz="9600" dirty="0">
              <a:solidFill>
                <a:schemeClr val="tx1"/>
              </a:solidFill>
            </a:endParaRPr>
          </a:p>
          <a:p>
            <a:pPr algn="l"/>
            <a:endParaRPr lang="en-US" altLang="zh-CN" sz="9600" dirty="0">
              <a:solidFill>
                <a:schemeClr val="tx1"/>
              </a:solidFill>
            </a:endParaRPr>
          </a:p>
          <a:p>
            <a:pPr algn="l"/>
            <a:endParaRPr lang="en-US" altLang="zh-CN" sz="9600" dirty="0">
              <a:solidFill>
                <a:schemeClr val="tx1"/>
              </a:solidFill>
            </a:endParaRPr>
          </a:p>
          <a:p>
            <a:pPr algn="l"/>
            <a:r>
              <a:rPr lang="zh-CN" altLang="en-US" sz="9600" dirty="0">
                <a:solidFill>
                  <a:schemeClr val="tx1"/>
                </a:solidFill>
              </a:rPr>
              <a:t>备注：如墙报为已发表工作请按照以下参考文献格式备注在摘要右下方。              </a:t>
            </a:r>
            <a:r>
              <a:rPr lang="en-US" altLang="zh-CN" sz="9600" dirty="0">
                <a:solidFill>
                  <a:schemeClr val="tx1"/>
                </a:solidFill>
              </a:rPr>
              <a:t>Nat </a:t>
            </a:r>
            <a:r>
              <a:rPr lang="en-US" altLang="zh-CN" sz="9600" dirty="0" err="1">
                <a:solidFill>
                  <a:schemeClr val="tx1"/>
                </a:solidFill>
              </a:rPr>
              <a:t>Commun</a:t>
            </a:r>
            <a:r>
              <a:rPr lang="en-US" altLang="zh-CN" sz="9600" dirty="0">
                <a:solidFill>
                  <a:schemeClr val="tx1"/>
                </a:solidFill>
              </a:rPr>
              <a:t>. 2021;12(1):4964.</a:t>
            </a:r>
          </a:p>
          <a:p>
            <a:pPr algn="l"/>
            <a:endParaRPr lang="en-US" altLang="zh-CN" sz="9600" dirty="0"/>
          </a:p>
          <a:p>
            <a:pPr algn="l"/>
            <a:endParaRPr lang="zh-CN" altLang="en-US" sz="9600" dirty="0"/>
          </a:p>
        </p:txBody>
      </p:sp>
      <p:sp>
        <p:nvSpPr>
          <p:cNvPr id="16" name="TextBox 15"/>
          <p:cNvSpPr txBox="1"/>
          <p:nvPr/>
        </p:nvSpPr>
        <p:spPr>
          <a:xfrm>
            <a:off x="20663" y="41056730"/>
            <a:ext cx="86153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投稿人   姓名</a:t>
            </a:r>
            <a:r>
              <a:rPr lang="zh-CN" altLang="en-US" sz="66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：</a:t>
            </a:r>
            <a:endParaRPr lang="en-US" altLang="zh-CN" sz="66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lang="zh-CN" altLang="en-US" sz="6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              单位：   </a:t>
            </a:r>
          </a:p>
        </p:txBody>
      </p:sp>
      <p:pic>
        <p:nvPicPr>
          <p:cNvPr id="9" name="图片 2">
            <a:extLst>
              <a:ext uri="{FF2B5EF4-FFF2-40B4-BE49-F238E27FC236}">
                <a16:creationId xmlns:a16="http://schemas.microsoft.com/office/drawing/2014/main" id="{DE960236-4F70-D1BA-93F8-2621BADD9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999"/>
          <a:stretch>
            <a:fillRect/>
          </a:stretch>
        </p:blipFill>
        <p:spPr bwMode="auto">
          <a:xfrm>
            <a:off x="0" y="-57150"/>
            <a:ext cx="32399288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0C9D66B-2F30-94E5-F1B8-9B460ED702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270"/>
            <a:ext cx="2787874" cy="2787874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3D22C373-82B2-E32E-FE16-171D01AA11D3}"/>
              </a:ext>
            </a:extLst>
          </p:cNvPr>
          <p:cNvSpPr txBox="1"/>
          <p:nvPr/>
        </p:nvSpPr>
        <p:spPr>
          <a:xfrm>
            <a:off x="10009337" y="576364"/>
            <a:ext cx="21902150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319200" eaLnBrk="1" hangingPunct="1">
              <a:defRPr/>
            </a:pPr>
            <a:r>
              <a:rPr lang="en-US" altLang="zh-CN" sz="8800" dirty="0">
                <a:solidFill>
                  <a:srgbClr val="C30D23"/>
                </a:solidFill>
                <a:latin typeface="Impact" panose="020B0806030902050204" pitchFamily="34" charset="0"/>
                <a:ea typeface="黑体" panose="02010609060101010101" pitchFamily="49" charset="-122"/>
              </a:rPr>
              <a:t>2023 </a:t>
            </a:r>
            <a:r>
              <a:rPr lang="zh-CN" altLang="en-US" sz="8800" dirty="0">
                <a:solidFill>
                  <a:srgbClr val="C30D23"/>
                </a:solidFill>
                <a:latin typeface="Impact" panose="020B0806030902050204" pitchFamily="34" charset="0"/>
                <a:ea typeface="黑体" panose="02010609060101010101" pitchFamily="49" charset="-122"/>
              </a:rPr>
              <a:t>中国氧化还原生物学与医学大会，厦门</a:t>
            </a:r>
          </a:p>
        </p:txBody>
      </p:sp>
      <p:sp>
        <p:nvSpPr>
          <p:cNvPr id="11" name="TextBox 16">
            <a:extLst>
              <a:ext uri="{FF2B5EF4-FFF2-40B4-BE49-F238E27FC236}">
                <a16:creationId xmlns:a16="http://schemas.microsoft.com/office/drawing/2014/main" id="{677A67C9-6F9B-408A-BD28-18EEA2BF1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8687" y="42413012"/>
            <a:ext cx="8615363" cy="708025"/>
          </a:xfrm>
          <a:prstGeom prst="rect">
            <a:avLst/>
          </a:prstGeom>
          <a:solidFill>
            <a:srgbClr val="0D1430"/>
          </a:solidFill>
          <a:ln>
            <a:noFill/>
          </a:ln>
        </p:spPr>
        <p:txBody>
          <a:bodyPr>
            <a:spAutoFit/>
          </a:bodyPr>
          <a:lstStyle>
            <a:lvl1pPr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墙报编号：</a:t>
            </a:r>
            <a:r>
              <a:rPr lang="en-US" altLang="zh-CN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(</a:t>
            </a:r>
            <a:r>
              <a:rPr lang="zh-CN" alt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由</a:t>
            </a:r>
            <a:r>
              <a:rPr lang="zh-CN" altLang="en-US" sz="4000" b="1" dirty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会务组编辑</a:t>
            </a:r>
            <a:r>
              <a:rPr lang="zh-CN" alt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）   </a:t>
            </a:r>
          </a:p>
        </p:txBody>
      </p:sp>
    </p:spTree>
    <p:extLst>
      <p:ext uri="{BB962C8B-B14F-4D97-AF65-F5344CB8AC3E}">
        <p14:creationId xmlns:p14="http://schemas.microsoft.com/office/powerpoint/2010/main" val="3630802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-71783" y="40544424"/>
            <a:ext cx="14236690" cy="266097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highlight>
                <a:srgbClr val="FF0000"/>
              </a:highlight>
            </a:endParaRPr>
          </a:p>
        </p:txBody>
      </p:sp>
      <p:sp>
        <p:nvSpPr>
          <p:cNvPr id="3" name="直角三角形 2">
            <a:extLst>
              <a:ext uri="{FF2B5EF4-FFF2-40B4-BE49-F238E27FC236}">
                <a16:creationId xmlns:a16="http://schemas.microsoft.com/office/drawing/2014/main" id="{42835749-81AD-4156-AE20-4B9D34775C12}"/>
              </a:ext>
            </a:extLst>
          </p:cNvPr>
          <p:cNvSpPr/>
          <p:nvPr/>
        </p:nvSpPr>
        <p:spPr>
          <a:xfrm rot="10800000">
            <a:off x="11772873" y="40482737"/>
            <a:ext cx="2392034" cy="2723021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76489" y="3096644"/>
            <a:ext cx="27543443" cy="3462175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altLang="zh-CN" sz="15000" dirty="0"/>
              <a:t>Title </a:t>
            </a:r>
            <a:endParaRPr lang="zh-CN" altLang="en-US" sz="15000" dirty="0"/>
          </a:p>
        </p:txBody>
      </p:sp>
      <p:sp>
        <p:nvSpPr>
          <p:cNvPr id="5" name="标题 3"/>
          <p:cNvSpPr txBox="1">
            <a:spLocks/>
          </p:cNvSpPr>
          <p:nvPr/>
        </p:nvSpPr>
        <p:spPr>
          <a:xfrm>
            <a:off x="4536729" y="5904956"/>
            <a:ext cx="24483060" cy="2286016"/>
          </a:xfrm>
          <a:prstGeom prst="rect">
            <a:avLst/>
          </a:prstGeom>
        </p:spPr>
        <p:txBody>
          <a:bodyPr vert="horz" lIns="432054" tIns="216027" rIns="432054" bIns="216027" rtlCol="0" anchor="b" anchorCtr="0">
            <a:noAutofit/>
          </a:bodyPr>
          <a:lstStyle>
            <a:lvl1pPr algn="ctr" defTabSz="4320540" rtl="0" eaLnBrk="1" latinLnBrk="0" hangingPunct="1">
              <a:spcBef>
                <a:spcPct val="0"/>
              </a:spcBef>
              <a:buNone/>
              <a:defRPr sz="20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dirty="0"/>
              <a:t>Author</a:t>
            </a:r>
            <a:r>
              <a:rPr lang="en-US" sz="7200" baseline="30000" dirty="0"/>
              <a:t>1</a:t>
            </a:r>
            <a:r>
              <a:rPr lang="en-US" sz="7200" dirty="0"/>
              <a:t>,…… Corresponding Author</a:t>
            </a:r>
            <a:r>
              <a:rPr lang="en-US" sz="7200" baseline="30000" dirty="0"/>
              <a:t>2*</a:t>
            </a:r>
            <a:br>
              <a:rPr lang="zh-CN" altLang="en-US" sz="7200" dirty="0"/>
            </a:br>
            <a:r>
              <a:rPr lang="en-US" sz="7200" dirty="0"/>
              <a:t>1. Department, Institution, City, post code. 2</a:t>
            </a:r>
            <a:r>
              <a:rPr lang="en-US" altLang="zh-CN" sz="7200" dirty="0"/>
              <a:t> Department······</a:t>
            </a:r>
            <a:r>
              <a:rPr lang="en-US" sz="7200" dirty="0"/>
              <a:t> </a:t>
            </a:r>
            <a:endParaRPr lang="zh-CN" altLang="en-US" sz="7200" dirty="0"/>
          </a:p>
        </p:txBody>
      </p:sp>
      <p:sp>
        <p:nvSpPr>
          <p:cNvPr id="6" name="副标题 2"/>
          <p:cNvSpPr txBox="1">
            <a:spLocks/>
          </p:cNvSpPr>
          <p:nvPr/>
        </p:nvSpPr>
        <p:spPr>
          <a:xfrm>
            <a:off x="1008337" y="9038101"/>
            <a:ext cx="30531392" cy="315203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432054" tIns="216027" rIns="432054" bIns="216027" rtlCol="0">
            <a:normAutofit/>
          </a:bodyPr>
          <a:lstStyle>
            <a:lvl1pPr marL="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5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6027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32054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1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48081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64108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80135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96162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12189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282160" indent="0" algn="ctr" defTabSz="4320540" rtl="0" eaLnBrk="1" latinLnBrk="0" hangingPunct="1">
              <a:spcBef>
                <a:spcPct val="20000"/>
              </a:spcBef>
              <a:buFont typeface="Arial" pitchFamily="34" charset="0"/>
              <a:buNone/>
              <a:defRPr sz="9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9600" b="1" dirty="0">
                <a:solidFill>
                  <a:schemeClr val="tx1"/>
                </a:solidFill>
              </a:rPr>
              <a:t>Abstract</a:t>
            </a:r>
          </a:p>
          <a:p>
            <a:pPr algn="l"/>
            <a:r>
              <a:rPr lang="en-US" altLang="zh-CN" sz="9600" dirty="0">
                <a:solidFill>
                  <a:schemeClr val="tx1"/>
                </a:solidFill>
              </a:rPr>
              <a:t>Aim</a:t>
            </a:r>
          </a:p>
          <a:p>
            <a:pPr algn="l"/>
            <a:r>
              <a:rPr lang="en-US" altLang="zh-CN" sz="9600" dirty="0">
                <a:solidFill>
                  <a:schemeClr val="tx1"/>
                </a:solidFill>
              </a:rPr>
              <a:t>Methods</a:t>
            </a:r>
          </a:p>
          <a:p>
            <a:pPr algn="l"/>
            <a:r>
              <a:rPr lang="en-US" altLang="zh-CN" sz="9600" dirty="0">
                <a:solidFill>
                  <a:schemeClr val="tx1"/>
                </a:solidFill>
              </a:rPr>
              <a:t>Results(Figures)</a:t>
            </a:r>
          </a:p>
          <a:p>
            <a:pPr algn="l"/>
            <a:r>
              <a:rPr lang="en-US" altLang="zh-CN" sz="9600" dirty="0">
                <a:solidFill>
                  <a:schemeClr val="tx1"/>
                </a:solidFill>
              </a:rPr>
              <a:t>…..</a:t>
            </a:r>
          </a:p>
          <a:p>
            <a:pPr algn="l"/>
            <a:r>
              <a:rPr lang="en-US" altLang="zh-CN" sz="9600" dirty="0">
                <a:solidFill>
                  <a:schemeClr val="tx1"/>
                </a:solidFill>
              </a:rPr>
              <a:t>Conclusion</a:t>
            </a:r>
          </a:p>
          <a:p>
            <a:pPr algn="l"/>
            <a:endParaRPr lang="en-US" altLang="zh-CN" sz="9600" dirty="0"/>
          </a:p>
          <a:p>
            <a:pPr algn="l"/>
            <a:endParaRPr lang="zh-CN" altLang="en-US" sz="9600" dirty="0"/>
          </a:p>
        </p:txBody>
      </p:sp>
      <p:sp>
        <p:nvSpPr>
          <p:cNvPr id="16" name="TextBox 15"/>
          <p:cNvSpPr txBox="1"/>
          <p:nvPr/>
        </p:nvSpPr>
        <p:spPr>
          <a:xfrm>
            <a:off x="20663" y="41056730"/>
            <a:ext cx="86153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投稿人   姓名</a:t>
            </a:r>
            <a:r>
              <a:rPr lang="zh-CN" altLang="en-US" sz="66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：</a:t>
            </a:r>
            <a:endParaRPr lang="en-US" altLang="zh-CN" sz="66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r>
              <a:rPr lang="zh-CN" altLang="en-US" sz="66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              单位：   </a:t>
            </a:r>
          </a:p>
        </p:txBody>
      </p:sp>
      <p:pic>
        <p:nvPicPr>
          <p:cNvPr id="9" name="图片 2">
            <a:extLst>
              <a:ext uri="{FF2B5EF4-FFF2-40B4-BE49-F238E27FC236}">
                <a16:creationId xmlns:a16="http://schemas.microsoft.com/office/drawing/2014/main" id="{DE960236-4F70-D1BA-93F8-2621BADD9A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999"/>
          <a:stretch>
            <a:fillRect/>
          </a:stretch>
        </p:blipFill>
        <p:spPr bwMode="auto">
          <a:xfrm>
            <a:off x="0" y="-57150"/>
            <a:ext cx="32399288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0C9D66B-2F30-94E5-F1B8-9B460ED702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270"/>
            <a:ext cx="2787874" cy="2787874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3D22C373-82B2-E32E-FE16-171D01AA11D3}"/>
              </a:ext>
            </a:extLst>
          </p:cNvPr>
          <p:cNvSpPr txBox="1"/>
          <p:nvPr/>
        </p:nvSpPr>
        <p:spPr>
          <a:xfrm>
            <a:off x="10009337" y="576364"/>
            <a:ext cx="21902150" cy="1446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4319200" eaLnBrk="1" hangingPunct="1">
              <a:defRPr/>
            </a:pPr>
            <a:r>
              <a:rPr lang="en-US" altLang="zh-CN" sz="8800" dirty="0">
                <a:solidFill>
                  <a:srgbClr val="C30D23"/>
                </a:solidFill>
                <a:latin typeface="Impact" panose="020B0806030902050204" pitchFamily="34" charset="0"/>
                <a:ea typeface="黑体" panose="02010609060101010101" pitchFamily="49" charset="-122"/>
              </a:rPr>
              <a:t>2023 </a:t>
            </a:r>
            <a:r>
              <a:rPr lang="zh-CN" altLang="en-US" sz="8800" dirty="0">
                <a:solidFill>
                  <a:srgbClr val="C30D23"/>
                </a:solidFill>
                <a:latin typeface="Impact" panose="020B0806030902050204" pitchFamily="34" charset="0"/>
                <a:ea typeface="黑体" panose="02010609060101010101" pitchFamily="49" charset="-122"/>
              </a:rPr>
              <a:t>中国氧化还原生物学与医学大会，厦门</a:t>
            </a:r>
          </a:p>
        </p:txBody>
      </p:sp>
      <p:sp>
        <p:nvSpPr>
          <p:cNvPr id="11" name="TextBox 16">
            <a:extLst>
              <a:ext uri="{FF2B5EF4-FFF2-40B4-BE49-F238E27FC236}">
                <a16:creationId xmlns:a16="http://schemas.microsoft.com/office/drawing/2014/main" id="{677A67C9-6F9B-408A-BD28-18EEA2BF1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88687" y="42413012"/>
            <a:ext cx="8615363" cy="708025"/>
          </a:xfrm>
          <a:prstGeom prst="rect">
            <a:avLst/>
          </a:prstGeom>
          <a:solidFill>
            <a:srgbClr val="0D1430"/>
          </a:solidFill>
          <a:ln>
            <a:noFill/>
          </a:ln>
        </p:spPr>
        <p:txBody>
          <a:bodyPr>
            <a:spAutoFit/>
          </a:bodyPr>
          <a:lstStyle>
            <a:lvl1pPr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318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墙报编号：</a:t>
            </a:r>
            <a:r>
              <a:rPr lang="en-US" altLang="zh-CN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(</a:t>
            </a:r>
            <a:r>
              <a:rPr lang="zh-CN" alt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由</a:t>
            </a:r>
            <a:r>
              <a:rPr lang="zh-CN" altLang="en-US" sz="4000" b="1" dirty="0">
                <a:solidFill>
                  <a:schemeClr val="bg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会务组编辑</a:t>
            </a:r>
            <a:r>
              <a:rPr lang="zh-CN" altLang="en-US" sz="4000" b="1" dirty="0">
                <a:solidFill>
                  <a:schemeClr val="bg1"/>
                </a:solidFill>
                <a:latin typeface="Calibri" panose="020F0502020204030204" pitchFamily="34" charset="0"/>
              </a:rPr>
              <a:t>）   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CE6A60E-DB00-C001-8805-980CAC36265D}"/>
              </a:ext>
            </a:extLst>
          </p:cNvPr>
          <p:cNvSpPr txBox="1"/>
          <p:nvPr/>
        </p:nvSpPr>
        <p:spPr>
          <a:xfrm>
            <a:off x="1393418" y="37732492"/>
            <a:ext cx="30146311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CN" altLang="en-US" sz="8800" dirty="0">
                <a:solidFill>
                  <a:schemeClr val="tx1"/>
                </a:solidFill>
              </a:rPr>
              <a:t>备注：如墙报为已发表工作请按照以下参考文献格式备注</a:t>
            </a:r>
            <a:r>
              <a:rPr lang="zh-CN" altLang="en-US" sz="8800" dirty="0"/>
              <a:t>在</a:t>
            </a:r>
            <a:r>
              <a:rPr lang="zh-CN" altLang="en-US" sz="8800" dirty="0">
                <a:solidFill>
                  <a:schemeClr val="tx1"/>
                </a:solidFill>
              </a:rPr>
              <a:t>右下方。                                             </a:t>
            </a:r>
            <a:r>
              <a:rPr lang="en-US" altLang="zh-CN" sz="8800" dirty="0">
                <a:solidFill>
                  <a:schemeClr val="tx1"/>
                </a:solidFill>
              </a:rPr>
              <a:t>Nat </a:t>
            </a:r>
            <a:r>
              <a:rPr lang="en-US" altLang="zh-CN" sz="8800" dirty="0" err="1">
                <a:solidFill>
                  <a:schemeClr val="tx1"/>
                </a:solidFill>
              </a:rPr>
              <a:t>Commun</a:t>
            </a:r>
            <a:r>
              <a:rPr lang="en-US" altLang="zh-CN" sz="8800" dirty="0">
                <a:solidFill>
                  <a:schemeClr val="tx1"/>
                </a:solidFill>
              </a:rPr>
              <a:t>. 2021;12(1):4964.</a:t>
            </a:r>
          </a:p>
        </p:txBody>
      </p:sp>
    </p:spTree>
    <p:extLst>
      <p:ext uri="{BB962C8B-B14F-4D97-AF65-F5344CB8AC3E}">
        <p14:creationId xmlns:p14="http://schemas.microsoft.com/office/powerpoint/2010/main" val="4123590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169</Words>
  <Application>Microsoft Office PowerPoint</Application>
  <PresentationFormat>自定义</PresentationFormat>
  <Paragraphs>38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等线</vt:lpstr>
      <vt:lpstr>华文细黑</vt:lpstr>
      <vt:lpstr>Arial</vt:lpstr>
      <vt:lpstr>Calibri</vt:lpstr>
      <vt:lpstr>Impact</vt:lpstr>
      <vt:lpstr>Office 主题​​</vt:lpstr>
      <vt:lpstr>题目</vt:lpstr>
      <vt:lpstr>Title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Asus</dc:creator>
  <cp:lastModifiedBy>CC lab</cp:lastModifiedBy>
  <cp:revision>12</cp:revision>
  <dcterms:created xsi:type="dcterms:W3CDTF">2017-06-16T08:45:39Z</dcterms:created>
  <dcterms:modified xsi:type="dcterms:W3CDTF">2023-06-28T08:13:55Z</dcterms:modified>
</cp:coreProperties>
</file>